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261" r:id="rId4"/>
    <p:sldId id="273" r:id="rId5"/>
    <p:sldId id="259" r:id="rId6"/>
    <p:sldId id="274" r:id="rId7"/>
    <p:sldId id="260" r:id="rId8"/>
    <p:sldId id="275" r:id="rId9"/>
    <p:sldId id="263" r:id="rId10"/>
    <p:sldId id="277" r:id="rId11"/>
    <p:sldId id="264" r:id="rId12"/>
    <p:sldId id="265" r:id="rId13"/>
    <p:sldId id="278" r:id="rId14"/>
    <p:sldId id="266" r:id="rId15"/>
    <p:sldId id="267" r:id="rId16"/>
    <p:sldId id="284" r:id="rId17"/>
    <p:sldId id="279" r:id="rId18"/>
    <p:sldId id="268" r:id="rId19"/>
    <p:sldId id="281" r:id="rId20"/>
    <p:sldId id="269" r:id="rId21"/>
    <p:sldId id="270" r:id="rId22"/>
    <p:sldId id="280" r:id="rId23"/>
    <p:sldId id="271" r:id="rId24"/>
    <p:sldId id="272" r:id="rId25"/>
    <p:sldId id="262" r:id="rId2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CC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261E5-B7A8-407C-8EC1-76B17CEB3BFC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0AEE62-6B03-446E-B028-1F2C67AA2CBE}" type="datetime1">
              <a:rPr lang="zh-TW" altLang="en-US" smtClean="0"/>
              <a:t>2020/4/18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E8D126-38DE-467F-A065-2775F6C58740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D90E0D-C35F-4A14-A7E8-7670CE6639F2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E02858-A2D1-43A3-9BDC-80D1F48AA51B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BF2AB9-D521-429F-BA9E-A2DD356AF2DF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48A74C-3BFC-4F64-9D88-E80E3E32994C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166BAE-2749-48CF-A2DD-C010F9F8CC67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投影片編號預留位置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EB3E87-0960-43A6-B33B-AB6B15A82628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2F8F0-693D-4EF4-BEF5-7FD95F4C1D80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E96419C-65CA-4A96-8C8D-1B83D1EEA06C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55B0D56E-A8D9-4835-9121-D0F2B7B922B1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6D72111-2BF8-49E3-AA06-55BC47AB46EA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ingLiu" panose="02020509000000000000" pitchFamily="49" charset="-120"/>
          <a:ea typeface="MingLiu" panose="02020509000000000000" pitchFamily="49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ing0714.pixnet.net/blog/post/225866327-%E3%80%90pmp-%E5%B0%88%E6%A1%88%E7%AE%A1%E7%90%86%E3%80%91%E3%80%8Epmbok-guide-6th%E3%80%8F%E7%AC%AC%E4%BA%94%E7%AB%A0-%E5%B0%88%E6%A1%8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範疇管理</a:t>
            </a:r>
            <a:endParaRPr lang="zh-tw" sz="8000" dirty="0"/>
          </a:p>
        </p:txBody>
      </p:sp>
      <p:pic>
        <p:nvPicPr>
          <p:cNvPr id="5" name="圖片 4" descr="含有建築物、坐下、板凳、側面的圖片&#10;&#10;自動產生的描述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線接點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5366DC-D11C-4815-AA7C-8540F47F32D7}"/>
              </a:ext>
            </a:extLst>
          </p:cNvPr>
          <p:cNvSpPr txBox="1"/>
          <p:nvPr/>
        </p:nvSpPr>
        <p:spPr>
          <a:xfrm>
            <a:off x="5427754" y="4822568"/>
            <a:ext cx="56361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TW" sz="2400" dirty="0"/>
              <a:t>Prepared by : Vivi Liu / </a:t>
            </a:r>
            <a:r>
              <a:rPr lang="zh-TW" altLang="en-US" sz="2400" dirty="0"/>
              <a:t>劉維珍</a:t>
            </a:r>
            <a:endParaRPr lang="en-US" altLang="zh-TW" sz="2400" dirty="0"/>
          </a:p>
          <a:p>
            <a:pPr algn="r"/>
            <a:r>
              <a:rPr lang="en-US" altLang="zh-TW" sz="2400" dirty="0"/>
              <a:t>2020/04/15</a:t>
            </a:r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481BB9-C07C-49D5-B08D-861C548B121D}"/>
              </a:ext>
            </a:extLst>
          </p:cNvPr>
          <p:cNvSpPr txBox="1"/>
          <p:nvPr/>
        </p:nvSpPr>
        <p:spPr>
          <a:xfrm>
            <a:off x="10048875" y="4019550"/>
            <a:ext cx="1247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預習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BC3F9-A2E7-4B90-AC34-E175A2DA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定義範疇</a:t>
            </a:r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一句訣：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F8A140-E483-41AC-B096-0F3677E51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定義範疇說明書，專案範圍有依據，允收條件列清楚</a:t>
            </a:r>
            <a:endParaRPr lang="zh-TW" altLang="en-US" sz="20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CA860E-4ACB-428B-BA6B-BCD80578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8E27A42-6320-4318-874A-537E09CC27EB}"/>
              </a:ext>
            </a:extLst>
          </p:cNvPr>
          <p:cNvSpPr txBox="1">
            <a:spLocks/>
          </p:cNvSpPr>
          <p:nvPr/>
        </p:nvSpPr>
        <p:spPr>
          <a:xfrm>
            <a:off x="1097280" y="2151908"/>
            <a:ext cx="10058400" cy="1325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j-cs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823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F1747A-2B8D-4C08-BA7F-3CA220F8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67498-B36F-432A-954A-46ECA6E48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82FE6E-47E8-4979-9EB5-33B036A70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3A56CA-3A16-4F87-ADF8-CBFEDC266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7" t="25333" r="16797" b="16945"/>
          <a:stretch/>
        </p:blipFill>
        <p:spPr>
          <a:xfrm>
            <a:off x="518160" y="-10392"/>
            <a:ext cx="11155680" cy="6878784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78C79D5-BBB3-4C26-9DDF-C03A74332A48}"/>
              </a:ext>
            </a:extLst>
          </p:cNvPr>
          <p:cNvSpPr/>
          <p:nvPr/>
        </p:nvSpPr>
        <p:spPr>
          <a:xfrm>
            <a:off x="5794408" y="2951859"/>
            <a:ext cx="808523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88</a:t>
            </a:r>
            <a:endParaRPr lang="zh-TW" altLang="en-US" sz="2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301D3FD-D782-4C2A-B277-BE1E1B71AE47}"/>
              </a:ext>
            </a:extLst>
          </p:cNvPr>
          <p:cNvSpPr/>
          <p:nvPr/>
        </p:nvSpPr>
        <p:spPr>
          <a:xfrm>
            <a:off x="5691738" y="5770045"/>
            <a:ext cx="808523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89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951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73CA7-A755-4FE5-BF0B-1571CAAF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98B1F4-A955-463F-B7EB-AAF44D38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8AA601-BB01-42B8-8718-658C60A3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F1BC631-6E2F-4485-87EF-47AB3113E476}"/>
              </a:ext>
            </a:extLst>
          </p:cNvPr>
          <p:cNvGrpSpPr/>
          <p:nvPr/>
        </p:nvGrpSpPr>
        <p:grpSpPr>
          <a:xfrm>
            <a:off x="134754" y="657444"/>
            <a:ext cx="12064185" cy="5685604"/>
            <a:chOff x="0" y="657444"/>
            <a:chExt cx="12198939" cy="568560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9FF199C-825A-44EC-A1EB-B29E066BE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69" t="26389" r="2577" b="18073"/>
            <a:stretch/>
          </p:blipFill>
          <p:spPr>
            <a:xfrm>
              <a:off x="0" y="1012403"/>
              <a:ext cx="12069514" cy="5330645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336E28B-48CB-4DFE-AAEE-1F1EF563331E}"/>
                </a:ext>
              </a:extLst>
            </p:cNvPr>
            <p:cNvSpPr/>
            <p:nvPr/>
          </p:nvSpPr>
          <p:spPr>
            <a:xfrm>
              <a:off x="10803276" y="657444"/>
              <a:ext cx="1395663" cy="1450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3B120675-3EF2-4FA6-BB5F-72709A7EC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47" t="25333" r="16797" b="67706"/>
          <a:stretch/>
        </p:blipFill>
        <p:spPr>
          <a:xfrm>
            <a:off x="356134" y="46037"/>
            <a:ext cx="10799545" cy="82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4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BC3F9-A2E7-4B90-AC34-E175A2DA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WBS”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一句訣：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F8A140-E483-41AC-B096-0F3677E51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大卸八塊，化整為零，並將每一塊加以定義，發展成範疇基準</a:t>
            </a:r>
            <a:endParaRPr lang="zh-TW" altLang="en-US" sz="20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CA860E-4ACB-428B-BA6B-BCD80578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8E27A42-6320-4318-874A-537E09CC27EB}"/>
              </a:ext>
            </a:extLst>
          </p:cNvPr>
          <p:cNvSpPr txBox="1">
            <a:spLocks/>
          </p:cNvSpPr>
          <p:nvPr/>
        </p:nvSpPr>
        <p:spPr>
          <a:xfrm>
            <a:off x="1097280" y="2151908"/>
            <a:ext cx="10058400" cy="1325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j-cs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541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C8C1B-E975-47BA-A4D3-08DDA8A8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2CF8EF-CAA2-4BF8-913C-440B9D22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F0FF72-21E8-4161-9F92-F37F41E9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6D120D7-B4CA-49D1-A100-AF79149E3915}"/>
              </a:ext>
            </a:extLst>
          </p:cNvPr>
          <p:cNvGrpSpPr/>
          <p:nvPr/>
        </p:nvGrpSpPr>
        <p:grpSpPr>
          <a:xfrm>
            <a:off x="263920" y="161819"/>
            <a:ext cx="11811746" cy="6169516"/>
            <a:chOff x="263920" y="161819"/>
            <a:chExt cx="11811746" cy="616951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99EC116-FE59-4737-9F7E-AFF48F594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026" t="25333" r="5703" b="15481"/>
            <a:stretch/>
          </p:blipFill>
          <p:spPr>
            <a:xfrm>
              <a:off x="263920" y="161819"/>
              <a:ext cx="11725119" cy="616951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E6A1184-F3EA-4102-BA1E-DB998F86B336}"/>
                </a:ext>
              </a:extLst>
            </p:cNvPr>
            <p:cNvSpPr/>
            <p:nvPr/>
          </p:nvSpPr>
          <p:spPr>
            <a:xfrm>
              <a:off x="11401897" y="4880008"/>
              <a:ext cx="673769" cy="1451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429C8F4A-3AE6-4BB0-9D4A-5A7746990B03}"/>
              </a:ext>
            </a:extLst>
          </p:cNvPr>
          <p:cNvSpPr/>
          <p:nvPr/>
        </p:nvSpPr>
        <p:spPr>
          <a:xfrm>
            <a:off x="2524997" y="4291642"/>
            <a:ext cx="808523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97</a:t>
            </a:r>
            <a:endParaRPr lang="zh-TW" altLang="en-US" sz="2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10FC890-94BA-4E40-AB89-D310FFC0FC0E}"/>
              </a:ext>
            </a:extLst>
          </p:cNvPr>
          <p:cNvSpPr/>
          <p:nvPr/>
        </p:nvSpPr>
        <p:spPr>
          <a:xfrm>
            <a:off x="4166880" y="3964196"/>
            <a:ext cx="1051787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100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A66EC8-0CBC-4066-B645-9764CB678719}"/>
              </a:ext>
            </a:extLst>
          </p:cNvPr>
          <p:cNvSpPr/>
          <p:nvPr/>
        </p:nvSpPr>
        <p:spPr>
          <a:xfrm>
            <a:off x="8989474" y="1565512"/>
            <a:ext cx="673769" cy="574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4CC5C02-6F92-4AC7-BFCD-C9B01FBA4645}"/>
              </a:ext>
            </a:extLst>
          </p:cNvPr>
          <p:cNvSpPr/>
          <p:nvPr/>
        </p:nvSpPr>
        <p:spPr>
          <a:xfrm>
            <a:off x="8054518" y="2778064"/>
            <a:ext cx="1051787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101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8763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A3159-F4AB-46B5-85D3-3C2F4B6B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7597B9-A493-411E-886F-0E64B7FB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BE798A-FB1E-49BD-9FC5-B9531DD8E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AE7EF2-C9F1-445E-B43F-E85C31B7B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26" t="26527" r="2185" b="11719"/>
          <a:stretch/>
        </p:blipFill>
        <p:spPr>
          <a:xfrm>
            <a:off x="154004" y="121377"/>
            <a:ext cx="12018096" cy="6250547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B4366DC-5E93-4D41-BAE9-CED581BCA16E}"/>
              </a:ext>
            </a:extLst>
          </p:cNvPr>
          <p:cNvSpPr/>
          <p:nvPr/>
        </p:nvSpPr>
        <p:spPr>
          <a:xfrm>
            <a:off x="10642333" y="1307908"/>
            <a:ext cx="1395663" cy="14507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591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ED648-C7CF-465F-850C-B1EFDD42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21B1D-8CC1-4F7D-B518-0340CDDAF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F4A446-D7BF-4E77-9491-2819EA9A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8A14D3-BCD6-45CA-A9F8-E0EDB0275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0" t="18195" r="14782" b="4179"/>
          <a:stretch/>
        </p:blipFill>
        <p:spPr>
          <a:xfrm>
            <a:off x="1036320" y="7256"/>
            <a:ext cx="10336531" cy="68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05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F2F84-64F7-4F32-8B07-25BC25DA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D5C67BF-9364-4C9F-B07D-238AFC92A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9" b="7797"/>
          <a:stretch/>
        </p:blipFill>
        <p:spPr>
          <a:xfrm>
            <a:off x="738999" y="0"/>
            <a:ext cx="10964173" cy="6811963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8470E-353E-421E-94B0-7FA66270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C566450-BF39-45BD-9512-E8F08869A6BB}"/>
              </a:ext>
            </a:extLst>
          </p:cNvPr>
          <p:cNvSpPr/>
          <p:nvPr/>
        </p:nvSpPr>
        <p:spPr>
          <a:xfrm>
            <a:off x="0" y="4856673"/>
            <a:ext cx="4485736" cy="1968444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/>
                </a:solidFill>
              </a:rPr>
              <a:t>管制帳戶</a:t>
            </a:r>
            <a:r>
              <a:rPr lang="en-US" altLang="zh-TW" sz="2400" dirty="0">
                <a:solidFill>
                  <a:schemeClr val="tx1"/>
                </a:solidFill>
              </a:rPr>
              <a:t>&gt;=</a:t>
            </a:r>
            <a:r>
              <a:rPr lang="zh-TW" altLang="en-US" sz="2400" dirty="0">
                <a:solidFill>
                  <a:schemeClr val="tx1"/>
                </a:solidFill>
              </a:rPr>
              <a:t>規劃包</a:t>
            </a:r>
            <a:r>
              <a:rPr lang="en-US" altLang="zh-TW" sz="2400" dirty="0">
                <a:solidFill>
                  <a:schemeClr val="tx1"/>
                </a:solidFill>
              </a:rPr>
              <a:t>&gt;=</a:t>
            </a:r>
            <a:r>
              <a:rPr lang="zh-TW" altLang="en-US" sz="2400" dirty="0">
                <a:solidFill>
                  <a:schemeClr val="tx1"/>
                </a:solidFill>
              </a:rPr>
              <a:t>工作包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/>
                </a:solidFill>
              </a:rPr>
              <a:t>工作包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sz="2400" dirty="0">
                <a:solidFill>
                  <a:schemeClr val="tx1"/>
                </a:solidFill>
              </a:rPr>
              <a:t>80 </a:t>
            </a:r>
            <a:r>
              <a:rPr lang="en-US" altLang="zh-TW" sz="2400" dirty="0" err="1">
                <a:solidFill>
                  <a:schemeClr val="tx1"/>
                </a:solidFill>
              </a:rPr>
              <a:t>hrs</a:t>
            </a:r>
            <a:r>
              <a:rPr lang="en-US" altLang="zh-TW" sz="2400" dirty="0">
                <a:solidFill>
                  <a:schemeClr val="tx1"/>
                </a:solidFill>
              </a:rPr>
              <a:t> / 2 weeks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solidFill>
                  <a:schemeClr val="tx1"/>
                </a:solidFill>
              </a:rPr>
              <a:t>必為 </a:t>
            </a:r>
            <a:r>
              <a:rPr lang="en-US" altLang="zh-TW" sz="2400" dirty="0">
                <a:solidFill>
                  <a:schemeClr val="tx1"/>
                </a:solidFill>
              </a:rPr>
              <a:t>“</a:t>
            </a:r>
            <a:r>
              <a:rPr lang="zh-TW" altLang="en-US" sz="2400" dirty="0">
                <a:solidFill>
                  <a:schemeClr val="tx1"/>
                </a:solidFill>
              </a:rPr>
              <a:t>名詞</a:t>
            </a:r>
            <a:r>
              <a:rPr lang="en-US" altLang="zh-TW" sz="2400" dirty="0">
                <a:solidFill>
                  <a:schemeClr val="tx1"/>
                </a:solidFill>
              </a:rPr>
              <a:t>”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TW" altLang="en-US" sz="2400" dirty="0">
                <a:solidFill>
                  <a:schemeClr val="tx1"/>
                </a:solidFill>
              </a:rPr>
              <a:t>識別碼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522451-DABE-4366-BA6D-8C69909A0D83}"/>
              </a:ext>
            </a:extLst>
          </p:cNvPr>
          <p:cNvSpPr txBox="1"/>
          <p:nvPr/>
        </p:nvSpPr>
        <p:spPr>
          <a:xfrm>
            <a:off x="5883215" y="4682256"/>
            <a:ext cx="485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CC"/>
                </a:solidFill>
              </a:rPr>
              <a:t>估算、規劃、管理的</a:t>
            </a:r>
            <a:r>
              <a:rPr lang="en-US" altLang="zh-TW" sz="2400" b="1" dirty="0">
                <a:solidFill>
                  <a:srgbClr val="0000CC"/>
                </a:solidFill>
              </a:rPr>
              <a:t>“</a:t>
            </a:r>
            <a:r>
              <a:rPr lang="zh-TW" altLang="en-US" sz="2400" b="1" dirty="0">
                <a:solidFill>
                  <a:srgbClr val="0000CC"/>
                </a:solidFill>
              </a:rPr>
              <a:t>可交付成果</a:t>
            </a:r>
            <a:r>
              <a:rPr lang="en-US" altLang="zh-TW" sz="2400" b="1" dirty="0">
                <a:solidFill>
                  <a:srgbClr val="0000CC"/>
                </a:solidFill>
              </a:rPr>
              <a:t>”</a:t>
            </a:r>
            <a:endParaRPr lang="zh-TW" altLang="en-US" sz="2400" b="1" dirty="0">
              <a:solidFill>
                <a:srgbClr val="0000CC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827DDBA-0CC0-4F66-BD22-A49B1FC38E4B}"/>
              </a:ext>
            </a:extLst>
          </p:cNvPr>
          <p:cNvSpPr txBox="1"/>
          <p:nvPr/>
        </p:nvSpPr>
        <p:spPr>
          <a:xfrm>
            <a:off x="6717618" y="1044863"/>
            <a:ext cx="279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CC"/>
                </a:solidFill>
              </a:rPr>
              <a:t>產品、結果、服務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A013F4-819D-4481-B439-5B81FE4640D8}"/>
              </a:ext>
            </a:extLst>
          </p:cNvPr>
          <p:cNvSpPr txBox="1"/>
          <p:nvPr/>
        </p:nvSpPr>
        <p:spPr>
          <a:xfrm>
            <a:off x="9195756" y="1637950"/>
            <a:ext cx="2257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CC"/>
                </a:solidFill>
              </a:rPr>
              <a:t>專案生命週期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732C02-B510-4B7C-93C8-097A4AAE90A1}"/>
              </a:ext>
            </a:extLst>
          </p:cNvPr>
          <p:cNvSpPr/>
          <p:nvPr/>
        </p:nvSpPr>
        <p:spPr>
          <a:xfrm>
            <a:off x="2638019" y="10119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0000CC"/>
                </a:solidFill>
              </a:rPr>
              <a:t>管制帳戶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0B3B55-4483-4C98-B155-7534A69B9052}"/>
              </a:ext>
            </a:extLst>
          </p:cNvPr>
          <p:cNvSpPr/>
          <p:nvPr/>
        </p:nvSpPr>
        <p:spPr>
          <a:xfrm>
            <a:off x="1450633" y="132186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0000CC"/>
                </a:solidFill>
              </a:rPr>
              <a:t>規劃包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F9FCE4-CCC9-4994-BF74-6E0A7A3E5184}"/>
              </a:ext>
            </a:extLst>
          </p:cNvPr>
          <p:cNvSpPr/>
          <p:nvPr/>
        </p:nvSpPr>
        <p:spPr>
          <a:xfrm>
            <a:off x="6547452" y="317514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0000CC"/>
                </a:solidFill>
              </a:rPr>
              <a:t>工作包</a:t>
            </a:r>
          </a:p>
        </p:txBody>
      </p:sp>
    </p:spTree>
    <p:extLst>
      <p:ext uri="{BB962C8B-B14F-4D97-AF65-F5344CB8AC3E}">
        <p14:creationId xmlns:p14="http://schemas.microsoft.com/office/powerpoint/2010/main" val="281666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A494E-7509-4E09-9180-FA79764B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76A582-CD1D-414C-9D63-0AAC3E989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9B32DF-F753-435E-893E-8B5B9D09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737C74-0833-4118-9B89-6B95BDD93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3" t="27228" r="2264" b="14420"/>
          <a:stretch/>
        </p:blipFill>
        <p:spPr>
          <a:xfrm>
            <a:off x="116334" y="1011981"/>
            <a:ext cx="12054335" cy="4947385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C3A3EAE-87ED-4C02-A7C0-4F50825DA50D}"/>
              </a:ext>
            </a:extLst>
          </p:cNvPr>
          <p:cNvGrpSpPr/>
          <p:nvPr/>
        </p:nvGrpSpPr>
        <p:grpSpPr>
          <a:xfrm>
            <a:off x="263920" y="161819"/>
            <a:ext cx="11811746" cy="6169516"/>
            <a:chOff x="263920" y="161819"/>
            <a:chExt cx="11811746" cy="616951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F0D510E-F127-4D6A-8CB4-9D2893E0B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026" t="25333" r="5703" b="66733"/>
            <a:stretch/>
          </p:blipFill>
          <p:spPr>
            <a:xfrm>
              <a:off x="263920" y="161819"/>
              <a:ext cx="11725119" cy="82708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9717E2-B1A2-421A-8372-13A9E18726E9}"/>
                </a:ext>
              </a:extLst>
            </p:cNvPr>
            <p:cNvSpPr/>
            <p:nvPr/>
          </p:nvSpPr>
          <p:spPr>
            <a:xfrm>
              <a:off x="11401897" y="4880008"/>
              <a:ext cx="673769" cy="1451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" name="橢圓 5">
            <a:extLst>
              <a:ext uri="{FF2B5EF4-FFF2-40B4-BE49-F238E27FC236}">
                <a16:creationId xmlns:a16="http://schemas.microsoft.com/office/drawing/2014/main" id="{485A530A-5918-4D06-9B94-F30163BD5FEC}"/>
              </a:ext>
            </a:extLst>
          </p:cNvPr>
          <p:cNvSpPr/>
          <p:nvPr/>
        </p:nvSpPr>
        <p:spPr>
          <a:xfrm>
            <a:off x="9687975" y="5490459"/>
            <a:ext cx="2230602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116</a:t>
            </a:r>
            <a:r>
              <a:rPr lang="zh-TW" altLang="en-US" sz="2400" dirty="0"/>
              <a:t>、</a:t>
            </a:r>
            <a:r>
              <a:rPr lang="en-US" altLang="zh-TW" sz="2400" dirty="0"/>
              <a:t>117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3036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BC3F9-A2E7-4B90-AC34-E175A2DA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確認範疇</a:t>
            </a:r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一句訣：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F8A140-E483-41AC-B096-0F3677E51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  <a:r>
              <a:rPr lang="zh-TW" altLang="en-US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！這就是客戶所要的交付產品或成果</a:t>
            </a:r>
            <a:endParaRPr lang="zh-TW" altLang="en-US" sz="20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CA860E-4ACB-428B-BA6B-BCD80578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8E27A42-6320-4318-874A-537E09CC27EB}"/>
              </a:ext>
            </a:extLst>
          </p:cNvPr>
          <p:cNvSpPr txBox="1">
            <a:spLocks/>
          </p:cNvSpPr>
          <p:nvPr/>
        </p:nvSpPr>
        <p:spPr>
          <a:xfrm>
            <a:off x="1097280" y="2151908"/>
            <a:ext cx="10058400" cy="1325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j-cs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18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025" y="643449"/>
            <a:ext cx="10058400" cy="3892168"/>
          </a:xfrm>
        </p:spPr>
        <p:txBody>
          <a:bodyPr rtlCol="0" anchor="ctr">
            <a:noAutofit/>
          </a:bodyPr>
          <a:lstStyle/>
          <a:p>
            <a:pPr lvl="0"/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規劃範疇管理 </a:t>
            </a: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P</a:t>
            </a:r>
            <a:b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</a:b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2.</a:t>
            </a:r>
            <a:r>
              <a:rPr lang="zh-TW" altLang="en-US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蒐集需求 </a:t>
            </a: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P</a:t>
            </a:r>
            <a:b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定義範疇 </a:t>
            </a: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P</a:t>
            </a:r>
            <a:b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WBS </a:t>
            </a: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P </a:t>
            </a:r>
            <a:b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</a:b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5.</a:t>
            </a:r>
            <a:r>
              <a:rPr lang="zh-TW" altLang="en-US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確認範疇 </a:t>
            </a: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M</a:t>
            </a:r>
            <a:b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管制範疇 </a:t>
            </a:r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M</a:t>
            </a:r>
            <a:endParaRPr lang="zh-tw" sz="5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zh-tw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E1598-BEA5-4FC2-BDD9-18BEF95A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09045-44C6-4B6D-9213-170CA7FB3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90BABA-70B8-48BA-B635-CB46514B8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F90BF2C-7147-40B5-852D-A9560740B06D}"/>
              </a:ext>
            </a:extLst>
          </p:cNvPr>
          <p:cNvGrpSpPr/>
          <p:nvPr/>
        </p:nvGrpSpPr>
        <p:grpSpPr>
          <a:xfrm>
            <a:off x="447293" y="46037"/>
            <a:ext cx="11297413" cy="6323798"/>
            <a:chOff x="447293" y="46037"/>
            <a:chExt cx="11297413" cy="632379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A10C430-CE1D-453C-8C96-AE77FA5B4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974" t="23018" r="3290" b="12561"/>
            <a:stretch/>
          </p:blipFill>
          <p:spPr>
            <a:xfrm>
              <a:off x="447293" y="46037"/>
              <a:ext cx="11297413" cy="6323798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1F08E26-03E7-46AE-BA4E-3F790D512121}"/>
                </a:ext>
              </a:extLst>
            </p:cNvPr>
            <p:cNvSpPr/>
            <p:nvPr/>
          </p:nvSpPr>
          <p:spPr>
            <a:xfrm>
              <a:off x="9273906" y="940443"/>
              <a:ext cx="1115301" cy="65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124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7658213-04CF-4156-8469-028A0596C886}"/>
                </a:ext>
              </a:extLst>
            </p:cNvPr>
            <p:cNvSpPr/>
            <p:nvPr/>
          </p:nvSpPr>
          <p:spPr>
            <a:xfrm>
              <a:off x="7660775" y="2202759"/>
              <a:ext cx="1115301" cy="65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129</a:t>
              </a:r>
              <a:endParaRPr lang="zh-TW" altLang="en-US" sz="24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4224892-529D-4946-89EC-A5F777ECEAC8}"/>
                </a:ext>
              </a:extLst>
            </p:cNvPr>
            <p:cNvSpPr/>
            <p:nvPr/>
          </p:nvSpPr>
          <p:spPr>
            <a:xfrm>
              <a:off x="3890513" y="2857651"/>
              <a:ext cx="465827" cy="334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970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E7B2F-813C-419B-8DC9-4D6CD6DA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9586AD-BBAC-44DE-B59D-E6DDC27E6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E63E62-74AA-40D6-9384-10BC18FD5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17C5D7-965D-4327-A202-588C50E04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3" t="24598" r="2421" b="14420"/>
          <a:stretch/>
        </p:blipFill>
        <p:spPr>
          <a:xfrm>
            <a:off x="66401" y="928722"/>
            <a:ext cx="12059196" cy="52292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66B288-14B9-456F-ADB2-C7917D247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4" t="23018" r="3290" b="72254"/>
          <a:stretch/>
        </p:blipFill>
        <p:spPr>
          <a:xfrm>
            <a:off x="218693" y="207962"/>
            <a:ext cx="11297413" cy="5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00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BC3F9-A2E7-4B90-AC34-E175A2DA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管制範疇</a:t>
            </a:r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一句訣：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F8A140-E483-41AC-B096-0F3677E51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管制範疇基準防止發散，做好預防及改善</a:t>
            </a:r>
            <a:endParaRPr lang="zh-TW" altLang="en-US" sz="20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CA860E-4ACB-428B-BA6B-BCD80578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8E27A42-6320-4318-874A-537E09CC27EB}"/>
              </a:ext>
            </a:extLst>
          </p:cNvPr>
          <p:cNvSpPr txBox="1">
            <a:spLocks/>
          </p:cNvSpPr>
          <p:nvPr/>
        </p:nvSpPr>
        <p:spPr>
          <a:xfrm>
            <a:off x="1097280" y="2151908"/>
            <a:ext cx="10058400" cy="1325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j-cs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069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D01A4-81B1-4CCC-B12B-C59FC427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77B478-0A53-4FAC-A576-68347695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E2A482-7540-4831-B60C-809CC220F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0" t="46487" r="2500" b="32359"/>
          <a:stretch/>
        </p:blipFill>
        <p:spPr>
          <a:xfrm>
            <a:off x="0" y="-120592"/>
            <a:ext cx="12302197" cy="18579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7001DD-94A9-4124-B9D1-CD761CF95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84" t="25333" r="17500" b="13263"/>
          <a:stretch/>
        </p:blipFill>
        <p:spPr>
          <a:xfrm>
            <a:off x="1036320" y="1480185"/>
            <a:ext cx="10119360" cy="535222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9E335213-E935-4068-B0D4-DCBD8A0A480C}"/>
              </a:ext>
            </a:extLst>
          </p:cNvPr>
          <p:cNvSpPr/>
          <p:nvPr/>
        </p:nvSpPr>
        <p:spPr>
          <a:xfrm>
            <a:off x="3187431" y="5474343"/>
            <a:ext cx="1115301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136</a:t>
            </a:r>
            <a:endParaRPr lang="zh-TW" altLang="en-US" sz="2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CDA96FF-0F39-40E5-869E-5762F31430DC}"/>
              </a:ext>
            </a:extLst>
          </p:cNvPr>
          <p:cNvSpPr/>
          <p:nvPr/>
        </p:nvSpPr>
        <p:spPr>
          <a:xfrm>
            <a:off x="4711431" y="3101554"/>
            <a:ext cx="1115301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137</a:t>
            </a:r>
            <a:endParaRPr lang="zh-TW" altLang="en-US" sz="2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21A7AEA-1A24-46C1-A25D-AB52FFFE3191}"/>
              </a:ext>
            </a:extLst>
          </p:cNvPr>
          <p:cNvSpPr/>
          <p:nvPr/>
        </p:nvSpPr>
        <p:spPr>
          <a:xfrm>
            <a:off x="8683356" y="1732661"/>
            <a:ext cx="1115301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140</a:t>
            </a:r>
            <a:endParaRPr lang="zh-TW" altLang="en-US" sz="2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EDF8711-5026-49DB-B750-4A72BF73EAD9}"/>
              </a:ext>
            </a:extLst>
          </p:cNvPr>
          <p:cNvSpPr/>
          <p:nvPr/>
        </p:nvSpPr>
        <p:spPr>
          <a:xfrm>
            <a:off x="9349333" y="2656898"/>
            <a:ext cx="1115301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141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0679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71AA73-4B65-4695-8E58-C85781D00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23708C-3812-4872-AEF6-16CDA958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DAEDB7-643F-4C6C-92AC-5444AA5A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7" t="37820" r="2998" b="37504"/>
          <a:stretch/>
        </p:blipFill>
        <p:spPr>
          <a:xfrm>
            <a:off x="-65153" y="2108201"/>
            <a:ext cx="12257153" cy="26447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0966DD-5DC5-407C-8CDD-07B0EEAAD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10" t="46487" r="2500" b="42813"/>
          <a:stretch/>
        </p:blipFill>
        <p:spPr>
          <a:xfrm>
            <a:off x="0" y="174682"/>
            <a:ext cx="12302197" cy="12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13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35247C-7A44-4D97-A88A-291DDF9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3E5CE-B31D-453E-9E9C-41276A2F3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50" y="2108201"/>
            <a:ext cx="10336530" cy="3760891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長宏輔導系統</a:t>
            </a:r>
            <a:endParaRPr lang="en-US" altLang="zh-TW" sz="2800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痞客邦部落格</a:t>
            </a:r>
            <a:endParaRPr lang="en-US" altLang="zh-TW" sz="2800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https://ling0714.pixnet.net/blog/post/225866327-%E3%80%90pmp-%E5%B0%88%E6%A1%88%E7%AE%A1%E7%90%86%E3%80%91%E3%80%8Epmbok-guide-6th%E3%80%8F%E7%AC%AC%E4%BA%94%E7%AB%A0-%E5%B0%88%E6%A1%88</a:t>
            </a:r>
            <a:endParaRPr lang="en-US" altLang="zh-TW" sz="2800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09D306-CA7E-4ADA-9A2E-16BDF0DA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4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8ED8098-59FB-4A49-AF80-DEB59B26B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7" t="29583" r="20624" b="33172"/>
          <a:stretch/>
        </p:blipFill>
        <p:spPr>
          <a:xfrm>
            <a:off x="0" y="2657825"/>
            <a:ext cx="12309352" cy="420498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2DC8665-D6C1-4653-B999-AA560B7A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27362"/>
            <a:ext cx="10058400" cy="2054340"/>
          </a:xfrm>
        </p:spPr>
        <p:txBody>
          <a:bodyPr>
            <a:normAutofit fontScale="90000"/>
          </a:bodyPr>
          <a:lstStyle/>
          <a:p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範疇管理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一句訣：</a:t>
            </a:r>
            <a:b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不多、不少、剛剛好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25C55D-AA7D-43E5-A1A0-1F39837F8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712001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1048F0-3623-42BE-A3B7-83B556F7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7A5BC91C-6613-4578-93A9-BB510599C9DD}"/>
              </a:ext>
            </a:extLst>
          </p:cNvPr>
          <p:cNvSpPr/>
          <p:nvPr/>
        </p:nvSpPr>
        <p:spPr>
          <a:xfrm>
            <a:off x="10501162" y="6017098"/>
            <a:ext cx="895150" cy="596766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26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599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BC3F9-A2E7-4B90-AC34-E175A2DA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規劃範疇管理</a:t>
            </a:r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一句訣：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F8A140-E483-41AC-B096-0F3677E51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5400" dirty="0"/>
              <a:t>如何蒐集需求？如何管理專案範疇？教戰守冊完成先！</a:t>
            </a: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CA860E-4ACB-428B-BA6B-BCD80578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8E27A42-6320-4318-874A-537E09CC27EB}"/>
              </a:ext>
            </a:extLst>
          </p:cNvPr>
          <p:cNvSpPr txBox="1">
            <a:spLocks/>
          </p:cNvSpPr>
          <p:nvPr/>
        </p:nvSpPr>
        <p:spPr>
          <a:xfrm>
            <a:off x="1097280" y="2151908"/>
            <a:ext cx="10058400" cy="1325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j-cs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227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2F0145-92CC-462F-AD1F-383EB8F4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7BF734-F1B1-4DA1-AD14-A40CC77BB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41C7DB-2F1D-480C-AF60-BDCC41F7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EE6D0F-E337-46E4-80E6-EA1840575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9" t="27222" r="1564" b="40278"/>
          <a:stretch/>
        </p:blipFill>
        <p:spPr>
          <a:xfrm>
            <a:off x="445231" y="4305369"/>
            <a:ext cx="11362497" cy="2593975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F04A32CE-B354-4AA1-A76E-2AD4C6DF20FC}"/>
              </a:ext>
            </a:extLst>
          </p:cNvPr>
          <p:cNvGrpSpPr/>
          <p:nvPr/>
        </p:nvGrpSpPr>
        <p:grpSpPr>
          <a:xfrm>
            <a:off x="384272" y="46037"/>
            <a:ext cx="11156419" cy="4259332"/>
            <a:chOff x="384272" y="46037"/>
            <a:chExt cx="11156419" cy="425933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0F6AF9E-907E-43D2-B883-D2E3678B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422" t="24167" r="1328" b="14420"/>
            <a:stretch/>
          </p:blipFill>
          <p:spPr>
            <a:xfrm>
              <a:off x="384272" y="46037"/>
              <a:ext cx="11156419" cy="4259332"/>
            </a:xfrm>
            <a:prstGeom prst="rect">
              <a:avLst/>
            </a:prstGeom>
          </p:spPr>
        </p:pic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4CD99CE2-5249-4F09-8943-CBCF185C1492}"/>
                </a:ext>
              </a:extLst>
            </p:cNvPr>
            <p:cNvSpPr/>
            <p:nvPr/>
          </p:nvSpPr>
          <p:spPr>
            <a:xfrm>
              <a:off x="9885145" y="2213811"/>
              <a:ext cx="1395663" cy="1450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34872869-F8F3-4C47-AC47-7C60E657FCD8}"/>
              </a:ext>
            </a:extLst>
          </p:cNvPr>
          <p:cNvSpPr/>
          <p:nvPr/>
        </p:nvSpPr>
        <p:spPr>
          <a:xfrm>
            <a:off x="4821154" y="1991216"/>
            <a:ext cx="895150" cy="596766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37</a:t>
            </a:r>
            <a:endParaRPr lang="zh-TW" altLang="en-US" sz="2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8ACF044-249E-4171-95B1-0FD4EBFBA0C8}"/>
              </a:ext>
            </a:extLst>
          </p:cNvPr>
          <p:cNvSpPr/>
          <p:nvPr/>
        </p:nvSpPr>
        <p:spPr>
          <a:xfrm>
            <a:off x="7679356" y="1692833"/>
            <a:ext cx="895150" cy="596766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39</a:t>
            </a:r>
            <a:endParaRPr lang="zh-TW" altLang="en-US" sz="2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01DF0FB-B48F-4AC4-BFCF-F4B796E0E60C}"/>
              </a:ext>
            </a:extLst>
          </p:cNvPr>
          <p:cNvSpPr/>
          <p:nvPr/>
        </p:nvSpPr>
        <p:spPr>
          <a:xfrm>
            <a:off x="7700580" y="2363231"/>
            <a:ext cx="895150" cy="596766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42</a:t>
            </a:r>
            <a:endParaRPr lang="zh-TW" altLang="en-US" sz="2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C12AC40-9D5B-487C-9EAC-5C42AA029850}"/>
              </a:ext>
            </a:extLst>
          </p:cNvPr>
          <p:cNvSpPr/>
          <p:nvPr/>
        </p:nvSpPr>
        <p:spPr>
          <a:xfrm>
            <a:off x="2511642" y="2070743"/>
            <a:ext cx="895150" cy="1450756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33</a:t>
            </a:r>
          </a:p>
          <a:p>
            <a:pPr algn="ctr"/>
            <a:r>
              <a:rPr lang="en-US" altLang="zh-TW" sz="2400" dirty="0"/>
              <a:t>34</a:t>
            </a:r>
          </a:p>
          <a:p>
            <a:pPr algn="ctr"/>
            <a:r>
              <a:rPr lang="en-US" altLang="zh-TW" sz="2400" dirty="0"/>
              <a:t>35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587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BC3F9-A2E7-4B90-AC34-E175A2DA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蒐集需求</a:t>
            </a:r>
            <a:r>
              <a:rPr lang="en-US" altLang="zh-TW" sz="5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一句訣：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F8A140-E483-41AC-B096-0F3677E51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民之所欲，常在我心</a:t>
            </a:r>
            <a:endParaRPr lang="zh-TW" altLang="en-US" sz="20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CA860E-4ACB-428B-BA6B-BCD80578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8E27A42-6320-4318-874A-537E09CC27EB}"/>
              </a:ext>
            </a:extLst>
          </p:cNvPr>
          <p:cNvSpPr txBox="1">
            <a:spLocks/>
          </p:cNvSpPr>
          <p:nvPr/>
        </p:nvSpPr>
        <p:spPr>
          <a:xfrm>
            <a:off x="1097280" y="2151908"/>
            <a:ext cx="10058400" cy="1325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j-cs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191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37CE12-B6A0-48E8-AEB7-8A7D252E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FF7D75-6CE2-466E-958E-BCA89707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45E1DD9-67BC-4F1B-A234-9883DDBEFF87}"/>
              </a:ext>
            </a:extLst>
          </p:cNvPr>
          <p:cNvGrpSpPr/>
          <p:nvPr/>
        </p:nvGrpSpPr>
        <p:grpSpPr>
          <a:xfrm>
            <a:off x="-6880458" y="6256"/>
            <a:ext cx="19096852" cy="5894030"/>
            <a:chOff x="-6880458" y="6256"/>
            <a:chExt cx="19096852" cy="5370897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669A1434-62B9-4B80-8995-908D036A09DB}"/>
                </a:ext>
              </a:extLst>
            </p:cNvPr>
            <p:cNvGrpSpPr/>
            <p:nvPr/>
          </p:nvGrpSpPr>
          <p:grpSpPr>
            <a:xfrm>
              <a:off x="-6880458" y="6256"/>
              <a:ext cx="19096852" cy="5370897"/>
              <a:chOff x="336884" y="-489492"/>
              <a:chExt cx="19096852" cy="5370897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9582AB5D-7F9A-4F87-A54F-B7D1F2651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735" t="23750" r="2655" b="14028"/>
              <a:stretch/>
            </p:blipFill>
            <p:spPr>
              <a:xfrm>
                <a:off x="7217342" y="-489492"/>
                <a:ext cx="12216394" cy="5370897"/>
              </a:xfrm>
              <a:prstGeom prst="rect">
                <a:avLst/>
              </a:prstGeom>
            </p:spPr>
          </p:pic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BEF920E1-AC04-457A-A81C-18918CEA247E}"/>
                  </a:ext>
                </a:extLst>
              </p:cNvPr>
              <p:cNvSpPr/>
              <p:nvPr/>
            </p:nvSpPr>
            <p:spPr>
              <a:xfrm>
                <a:off x="18013679" y="2613213"/>
                <a:ext cx="1395663" cy="1450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CA87503-C97D-4EAE-B29F-A62172174ECC}"/>
                  </a:ext>
                </a:extLst>
              </p:cNvPr>
              <p:cNvSpPr/>
              <p:nvPr/>
            </p:nvSpPr>
            <p:spPr>
              <a:xfrm>
                <a:off x="336884" y="3157086"/>
                <a:ext cx="1655545" cy="271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DA35BFCE-E8BA-4DC1-9EFA-AF557D71991A}"/>
                </a:ext>
              </a:extLst>
            </p:cNvPr>
            <p:cNvSpPr/>
            <p:nvPr/>
          </p:nvSpPr>
          <p:spPr>
            <a:xfrm>
              <a:off x="1530416" y="4281799"/>
              <a:ext cx="895150" cy="59676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51</a:t>
              </a:r>
              <a:endParaRPr lang="zh-TW" altLang="en-US" sz="2400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129D3DDF-1427-43EC-8F13-8E9FA3AF297F}"/>
                </a:ext>
              </a:extLst>
            </p:cNvPr>
            <p:cNvSpPr/>
            <p:nvPr/>
          </p:nvSpPr>
          <p:spPr>
            <a:xfrm>
              <a:off x="317634" y="3147461"/>
              <a:ext cx="1578543" cy="2815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" name="橢圓 12">
            <a:extLst>
              <a:ext uri="{FF2B5EF4-FFF2-40B4-BE49-F238E27FC236}">
                <a16:creationId xmlns:a16="http://schemas.microsoft.com/office/drawing/2014/main" id="{D661F58E-A7CF-4330-BF58-25CF4535EC49}"/>
              </a:ext>
            </a:extLst>
          </p:cNvPr>
          <p:cNvSpPr/>
          <p:nvPr/>
        </p:nvSpPr>
        <p:spPr>
          <a:xfrm>
            <a:off x="4660230" y="4008016"/>
            <a:ext cx="1686027" cy="727563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55~62</a:t>
            </a:r>
            <a:endParaRPr lang="zh-TW" altLang="en-US" sz="2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7779D50-E418-48D8-8649-779EB60CDB6F}"/>
              </a:ext>
            </a:extLst>
          </p:cNvPr>
          <p:cNvSpPr/>
          <p:nvPr/>
        </p:nvSpPr>
        <p:spPr>
          <a:xfrm>
            <a:off x="4907797" y="5353135"/>
            <a:ext cx="895150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63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975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0606C-0845-4288-ACCC-7B48C700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21A483-F3B5-40AD-AF24-AEAE32D54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8F9192-9C55-454A-B7C5-DDCDEA65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197680-DA0B-4B04-8A1A-4428660FB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" t="43509" r="2816" b="48454"/>
          <a:stretch/>
        </p:blipFill>
        <p:spPr>
          <a:xfrm>
            <a:off x="77003" y="180406"/>
            <a:ext cx="11964202" cy="589616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C0CF93F0-302E-482D-9728-F0E294750F96}"/>
              </a:ext>
            </a:extLst>
          </p:cNvPr>
          <p:cNvGrpSpPr/>
          <p:nvPr/>
        </p:nvGrpSpPr>
        <p:grpSpPr>
          <a:xfrm>
            <a:off x="434503" y="988908"/>
            <a:ext cx="11303744" cy="5072194"/>
            <a:chOff x="434503" y="988908"/>
            <a:chExt cx="11303744" cy="5072194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8F6ECE9-671D-4D10-9745-831692ECB8C1}"/>
                </a:ext>
              </a:extLst>
            </p:cNvPr>
            <p:cNvGrpSpPr/>
            <p:nvPr/>
          </p:nvGrpSpPr>
          <p:grpSpPr>
            <a:xfrm>
              <a:off x="434503" y="988908"/>
              <a:ext cx="11303744" cy="5072194"/>
              <a:chOff x="434503" y="988908"/>
              <a:chExt cx="11303744" cy="5072194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49EFE7DC-3576-42ED-A4F2-97E3B0F84B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578" t="23358" r="20391" b="14420"/>
              <a:stretch/>
            </p:blipFill>
            <p:spPr>
              <a:xfrm>
                <a:off x="434503" y="988908"/>
                <a:ext cx="11303744" cy="5072194"/>
              </a:xfrm>
              <a:prstGeom prst="rect">
                <a:avLst/>
              </a:prstGeom>
            </p:spPr>
          </p:pic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9B21A34-37EF-4981-BC73-B8D3EA094AD2}"/>
                  </a:ext>
                </a:extLst>
              </p:cNvPr>
              <p:cNvSpPr/>
              <p:nvPr/>
            </p:nvSpPr>
            <p:spPr>
              <a:xfrm>
                <a:off x="3320715" y="2108201"/>
                <a:ext cx="895150" cy="65489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51</a:t>
                </a:r>
                <a:endParaRPr lang="zh-TW" altLang="en-US" sz="24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70E0E0-85BA-4354-B625-71A7A9F19BCE}"/>
                  </a:ext>
                </a:extLst>
              </p:cNvPr>
              <p:cNvSpPr/>
              <p:nvPr/>
            </p:nvSpPr>
            <p:spPr>
              <a:xfrm>
                <a:off x="4610502" y="2108201"/>
                <a:ext cx="2127183" cy="346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獨裁式決策制定</a:t>
                </a:r>
              </a:p>
            </p:txBody>
          </p:sp>
        </p:grp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5D3292C-272B-4181-8A34-BF57A6F1DB3E}"/>
                </a:ext>
              </a:extLst>
            </p:cNvPr>
            <p:cNvSpPr/>
            <p:nvPr/>
          </p:nvSpPr>
          <p:spPr>
            <a:xfrm>
              <a:off x="6314947" y="1737360"/>
              <a:ext cx="1731001" cy="65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65~66</a:t>
              </a:r>
              <a:endParaRPr lang="zh-TW" altLang="en-US" sz="2400" dirty="0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F13CF62A-7E14-4893-8AC3-D96C345EEB96}"/>
                </a:ext>
              </a:extLst>
            </p:cNvPr>
            <p:cNvSpPr/>
            <p:nvPr/>
          </p:nvSpPr>
          <p:spPr>
            <a:xfrm>
              <a:off x="6314946" y="2870113"/>
              <a:ext cx="1731001" cy="65489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67~70</a:t>
              </a:r>
              <a:endParaRPr lang="zh-TW" altLang="en-US" sz="24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F505A8-8D4C-4441-B33C-82C7B429A107}"/>
                </a:ext>
              </a:extLst>
            </p:cNvPr>
            <p:cNvSpPr/>
            <p:nvPr/>
          </p:nvSpPr>
          <p:spPr>
            <a:xfrm>
              <a:off x="4610502" y="4591251"/>
              <a:ext cx="1222407" cy="231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橢圓 14">
            <a:extLst>
              <a:ext uri="{FF2B5EF4-FFF2-40B4-BE49-F238E27FC236}">
                <a16:creationId xmlns:a16="http://schemas.microsoft.com/office/drawing/2014/main" id="{F2C57BF4-93F1-460A-BCB7-16C024226910}"/>
              </a:ext>
            </a:extLst>
          </p:cNvPr>
          <p:cNvSpPr/>
          <p:nvPr/>
        </p:nvSpPr>
        <p:spPr>
          <a:xfrm>
            <a:off x="6495686" y="4366440"/>
            <a:ext cx="1804738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71</a:t>
            </a:r>
            <a:r>
              <a:rPr lang="zh-TW" altLang="en-US" sz="2400" dirty="0"/>
              <a:t>、</a:t>
            </a:r>
            <a:r>
              <a:rPr lang="en-US" altLang="zh-TW" sz="2400" dirty="0"/>
              <a:t>72</a:t>
            </a:r>
            <a:endParaRPr lang="zh-TW" altLang="en-US" sz="24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68C6D340-9242-49EF-8AC7-1F1E6D55CEB8}"/>
              </a:ext>
            </a:extLst>
          </p:cNvPr>
          <p:cNvSpPr/>
          <p:nvPr/>
        </p:nvSpPr>
        <p:spPr>
          <a:xfrm>
            <a:off x="6601325" y="5028132"/>
            <a:ext cx="895150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73</a:t>
            </a:r>
            <a:endParaRPr lang="zh-TW" altLang="en-US" sz="2400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4329BD7-D669-4A3C-B6C0-E48ACEB50088}"/>
              </a:ext>
            </a:extLst>
          </p:cNvPr>
          <p:cNvSpPr/>
          <p:nvPr/>
        </p:nvSpPr>
        <p:spPr>
          <a:xfrm>
            <a:off x="6601325" y="5740456"/>
            <a:ext cx="895150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708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F893F6-B2EC-4013-9869-BC008B0E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B530E6-F401-493E-8BD4-17C3ADE7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686794-1B7F-4840-A1F5-4417027E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5B7815-05FA-48A0-B9F7-1E04C4F2927A}" type="datetime1">
              <a:rPr lang="zh-TW" altLang="en-US" smtClean="0"/>
              <a:t>2020/4/18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3F276D-A569-4EDC-BB1C-CB7CEABC1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45" t="25333" r="1693" b="14420"/>
          <a:stretch/>
        </p:blipFill>
        <p:spPr>
          <a:xfrm>
            <a:off x="51327" y="755267"/>
            <a:ext cx="12111797" cy="606632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D7D542E-717E-4E02-9212-BDD6083D4DEC}"/>
              </a:ext>
            </a:extLst>
          </p:cNvPr>
          <p:cNvSpPr/>
          <p:nvPr/>
        </p:nvSpPr>
        <p:spPr>
          <a:xfrm>
            <a:off x="10645542" y="3429000"/>
            <a:ext cx="1395663" cy="14507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EE4E9E-62A5-4E39-8F85-B35F832DE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7" t="43509" r="2816" b="48454"/>
          <a:stretch/>
        </p:blipFill>
        <p:spPr>
          <a:xfrm>
            <a:off x="77003" y="180406"/>
            <a:ext cx="11964202" cy="589616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196F1B5A-D39F-4EEF-9BEE-031A8DAB46DB}"/>
              </a:ext>
            </a:extLst>
          </p:cNvPr>
          <p:cNvSpPr/>
          <p:nvPr/>
        </p:nvSpPr>
        <p:spPr>
          <a:xfrm>
            <a:off x="9365380" y="6205197"/>
            <a:ext cx="2030931" cy="654892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82</a:t>
            </a:r>
            <a:r>
              <a:rPr lang="zh-TW" altLang="en-US" sz="2400" dirty="0"/>
              <a:t>、</a:t>
            </a:r>
            <a:r>
              <a:rPr lang="en-US" altLang="zh-TW" sz="2400" dirty="0"/>
              <a:t>83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861808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65_TF56160789" id="{AFA1F695-B6B1-4908-B531-F1E35181B0A1}" vid="{1D29D5DE-7165-44C4-A2A2-7F5A04EFD17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{B7D376BF-8427-4D81-AB23-DDA51C9B7748}tf56160789</Template>
  <TotalTime>0</TotalTime>
  <Words>372</Words>
  <Application>Microsoft Office PowerPoint</Application>
  <PresentationFormat>寬螢幕</PresentationFormat>
  <Paragraphs>86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Microsoft JhengHei UI</vt:lpstr>
      <vt:lpstr>MingLiu</vt:lpstr>
      <vt:lpstr>微軟正黑體</vt:lpstr>
      <vt:lpstr>Arial</vt:lpstr>
      <vt:lpstr>Calibri</vt:lpstr>
      <vt:lpstr>Franklin Gothic Book</vt:lpstr>
      <vt:lpstr>Wingdings</vt:lpstr>
      <vt:lpstr>1_RetrospectVTI</vt:lpstr>
      <vt:lpstr>範疇管理</vt:lpstr>
      <vt:lpstr>1.規劃範疇管理  P 2.蒐集需求  P 3.定義範疇  P 4.建立WBS  P  5.確認範疇  M 6.管制範疇  M</vt:lpstr>
      <vt:lpstr> “範疇管理”一句訣： 不多、不少、剛剛好</vt:lpstr>
      <vt:lpstr>“規劃範疇管理”一句訣：</vt:lpstr>
      <vt:lpstr>PowerPoint 簡報</vt:lpstr>
      <vt:lpstr>“蒐集需求”一句訣：</vt:lpstr>
      <vt:lpstr>PowerPoint 簡報</vt:lpstr>
      <vt:lpstr>PowerPoint 簡報</vt:lpstr>
      <vt:lpstr>PowerPoint 簡報</vt:lpstr>
      <vt:lpstr>“定義範疇”一句訣：</vt:lpstr>
      <vt:lpstr>PowerPoint 簡報</vt:lpstr>
      <vt:lpstr>PowerPoint 簡報</vt:lpstr>
      <vt:lpstr>“建立WBS”一句訣：</vt:lpstr>
      <vt:lpstr>PowerPoint 簡報</vt:lpstr>
      <vt:lpstr>PowerPoint 簡報</vt:lpstr>
      <vt:lpstr>PowerPoint 簡報</vt:lpstr>
      <vt:lpstr>PowerPoint 簡報</vt:lpstr>
      <vt:lpstr>PowerPoint 簡報</vt:lpstr>
      <vt:lpstr>“確認範疇”一句訣：</vt:lpstr>
      <vt:lpstr>PowerPoint 簡報</vt:lpstr>
      <vt:lpstr>PowerPoint 簡報</vt:lpstr>
      <vt:lpstr>“管制範疇”一句訣：</vt:lpstr>
      <vt:lpstr>PowerPoint 簡報</vt:lpstr>
      <vt:lpstr>PowerPoint 簡報</vt:lpstr>
      <vt:lpstr>資料來源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2020-04-16T00:15:49Z</dcterms:created>
  <dcterms:modified xsi:type="dcterms:W3CDTF">2020-04-18T14:40:38Z</dcterms:modified>
</cp:coreProperties>
</file>